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83" r:id="rId16"/>
    <p:sldId id="284" r:id="rId17"/>
    <p:sldId id="289" r:id="rId18"/>
    <p:sldId id="285" r:id="rId19"/>
    <p:sldId id="286" r:id="rId20"/>
    <p:sldId id="287" r:id="rId21"/>
    <p:sldId id="288" r:id="rId22"/>
    <p:sldId id="29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7" r:id="rId31"/>
    <p:sldId id="279" r:id="rId32"/>
    <p:sldId id="280" r:id="rId33"/>
    <p:sldId id="281" r:id="rId34"/>
    <p:sldId id="28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84" autoAdjust="0"/>
  </p:normalViewPr>
  <p:slideViewPr>
    <p:cSldViewPr>
      <p:cViewPr varScale="1">
        <p:scale>
          <a:sx n="65" d="100"/>
          <a:sy n="65" d="100"/>
        </p:scale>
        <p:origin x="-195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F9F76-8E15-4C02-8DA4-C2814CDF826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4EC9B-D7DA-43C3-B063-952F64D93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4EC9B-D7DA-43C3-B063-952F64D93D0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73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4EC9B-D7DA-43C3-B063-952F64D93D0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3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2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0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38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5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01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4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5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2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8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4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30342-72E9-4932-BC0F-8ADE1E6D2CA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5C43-6F8C-4119-8B35-907C72836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Педсовет на тему: </a:t>
            </a:r>
            <a:br>
              <a:rPr lang="ru-RU" sz="2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«Формирование основ здорового образа жизни и безопасности жизнедеятельности детей дошкольного возраста»</a:t>
            </a:r>
            <a:r>
              <a:rPr lang="ru-RU" sz="2600" dirty="0">
                <a:ea typeface="Calibri"/>
                <a:cs typeface="Times New Roman"/>
              </a:rPr>
              <a:t/>
            </a:r>
            <a:br>
              <a:rPr lang="ru-RU" sz="2600" dirty="0">
                <a:ea typeface="Calibri"/>
                <a:cs typeface="Times New Roman"/>
              </a:rPr>
            </a:br>
            <a:endParaRPr lang="ru-RU" sz="2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886200"/>
            <a:ext cx="6264696" cy="17526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старший воспитатель </a:t>
            </a:r>
          </a:p>
          <a:p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МБДОУ «</a:t>
            </a:r>
            <a:r>
              <a:rPr 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Раздольненский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№5 «Сказка» </a:t>
            </a:r>
            <a:r>
              <a:rPr 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Умерова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Н.Г.</a:t>
            </a:r>
            <a:endParaRPr lang="ru-RU" sz="1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Принципы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организации работы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полноты.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Содержание работы должно быть реализовано по всем разделам. </a:t>
            </a:r>
            <a:r>
              <a:rPr lang="ru-RU" sz="6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Если какой-либо раздел выпадает из рассмотрения, то дети оказываются не защищёнными от представленных в нём определенных источников опасности</a:t>
            </a:r>
            <a:r>
              <a:rPr lang="ru-RU" sz="66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6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системности.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Работа должна проводиться системно, в течение года при гибком распределении содержания перспективного плана в течение дня. </a:t>
            </a:r>
            <a:endParaRPr lang="ru-RU" sz="6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учёта условий городской и сельской местности.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Известно, что городские и сельские дошкольники имеют разный опыт взаимодействия с окружающей средой. Т.е. у каждого ребёнка существует свой опыт осознания источников опасности, что определяется условиями проживания и семейным воспитанием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6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возрастной адресности.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работе с детьми разного возраста содержание обучения выстраивается последовательно от простого к сложному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6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интеграции.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Работу по воспитанию безопасного поведения ребёнка-дошкольника необходимо проводить во всех видах детской деятельности, часто исподволь, естественно и органично интегрировать в целостный педагогический процесс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6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6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 </a:t>
            </a:r>
            <a:r>
              <a:rPr lang="ru-RU" sz="6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преемственности взаимодействия с ребёнком в условиях дошкольного учреждения и в семье. </a:t>
            </a:r>
            <a:r>
              <a:rPr lang="ru-RU" sz="6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Педагог и родитель в вопросах безопасности ребёнка должны придерживаться единой концепции, действовать сообща, дополняя друг друга.</a:t>
            </a:r>
            <a:endParaRPr lang="ru-RU" sz="6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5000" b="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sz="5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just">
              <a:spcAft>
                <a:spcPts val="75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Формы организации воспитательного процесса с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детьми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62500" lnSpcReduction="20000"/>
          </a:bodyPr>
          <a:lstStyle/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различные игры: дидактические, подвижные, словесные, сюжетно-ролевые;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ситуации общения; беседы; тренинги; обыгрывание ситуаций (правильного и не правильного поведения);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наблюдения, экскурсии, целевые прогулки;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рассматривание иллюстраций по теме, альбомов; сбор фотоматериалов, просмотр видео фильмов и мультфильмов;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чтение детской художественной литературы; отгадывание загадок, кроссвордов; заучивание стихов по ОБЖ и ПДД;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праздники, развлечения, досуги;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встреча с интересными людьми - сотрудниками ГИБДД, МЧС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,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участие в конкурсах разного уровня прямых и дистанционных, как детей, так и педагогов,</a:t>
            </a:r>
          </a:p>
          <a:p>
            <a:pPr lvl="0" algn="just">
              <a:spcAft>
                <a:spcPts val="750"/>
              </a:spcAft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работа над проектами.</a:t>
            </a:r>
          </a:p>
          <a:p>
            <a:pPr lvl="0" algn="just">
              <a:spcAft>
                <a:spcPts val="750"/>
              </a:spcAft>
              <a:buFont typeface="Symbol"/>
              <a:buChar char=""/>
              <a:tabLst>
                <a:tab pos="540385" algn="l"/>
              </a:tabLst>
            </a:pP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59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У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словия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для ознакомления детей с основами безопасности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buNone/>
              <a:tabLst>
                <a:tab pos="54038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Воспитательная среда: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создание атмосферы душевного тепла и эмоционального благополучия,  в которой ребёнок будет чувствовать себя уверенным, устойчивым к стрессам.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540385" algn="l"/>
              </a:tabLst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Безопасная среда: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закреплённые шкафы, стеллажи; </a:t>
            </a:r>
            <a:endParaRPr lang="ru-RU" sz="1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  <a:tabLst>
                <a:tab pos="54038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отсутствие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ядовитых и колючих растений; безопасное расположение растений в группе; 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оборудование помещений, где находятся дети, соблюдая меры противопожарной безопасности;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правильное хранение различных материалов, медикаментов (ножницы, иголки находятся в недоступном для детей месте, соответствуют требованиям; лекарства находятся только в аптечке, аптечка в недоступном для детей месте; моющие средства находятся так же в недоступном для детей месте);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мебель, подобранная по росту детей; 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маркировка мебели;</a:t>
            </a:r>
            <a:endParaRPr lang="ru-RU" sz="1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правильное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освещение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.</a:t>
            </a:r>
            <a:endParaRPr lang="ru-RU" sz="1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61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latin typeface="Times New Roman"/>
                <a:ea typeface="Times New Roman"/>
              </a:rPr>
              <a:t>Предметно – развивающая среда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Уголок безопасности,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который содержит материалы: макет улицы с дорожными знаками, разметкой для транспорта и пешеходов, светофор; атрибуты для сюжетно-ролевых игр «Водители и пешеходы», «Регулировщик», «Спасатели», «Скорая помощь» и т. д. Плакаты по ОБЖ по темам «Если ты потерялся на улице», «Внимание! Терроризм! », «Пожарная безопасность для дошкольников» и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др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; альбомы «Лекарственные растения», «Ядовитые растения и грибы», «Профессии», «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Валеология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 или Здоровый малыш», «Если малыш поранился» и др.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Создание 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автогородка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на участке для использования полученных знаний в игровой деятельности.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Игротека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которая содержит: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дидактические игры «Опасно – не опасно», «Продолжи ряд», «Назови одним словом», «Четвертый – лишний», «Так – не так» и др.;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настольно – печатные игры «Основы безопасности», «Большая прогулка по городу», «Хорошо – плохо», «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Валеология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«Дорожные знаки», «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Черезвычайные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ситуации дома» и др.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8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Библиотека,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в которой имеются познавательная и художественная литература, фотоальбомы, иллюстрации для рассматривания и обсуждения различных ситуаций.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Рекомендуемая художественная литература: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Толстой «Пожар», «Пожарные собаки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Житков «Пожар», «В дыму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Маршак «Пожар», «Рассказ о неизвестном герое», «Сказка о глупом мышонке»;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Шорыгина «Зеленые сказки», «Осторожные сказки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Зайцева «Уроки Айболита»;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Сказки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«Волк и козлята», «Три поросенка», «Красная Шапочка», «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Заюшкина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избушка», «Колобок», «Кот, петух и лиса» и др.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Ю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Соколова «Правила безопасности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Серяков «Улица, где все спешат», «Ученый дружок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Пермяков «Торопливый ножик»;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  <a:buFont typeface="Wingdings" pitchFamily="2" charset="2"/>
              <a:buChar char="v"/>
            </a:pPr>
            <a:r>
              <a:rPr lang="ru-RU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Потешки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«Тили-тили-тили-бом! Загорелся Кошкин дом! », «</a:t>
            </a:r>
            <a:r>
              <a:rPr lang="ru-RU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Огуречик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А. Иванов «Азбука безопасности. Как неразлучные друзья в огне не горели», «как неразлучные друзья в воде не тонули», «Как неразлучные друзья дом охраняли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»;</a:t>
            </a:r>
            <a:r>
              <a:rPr lang="ru-RU" sz="2800" dirty="0" smtClean="0">
                <a:solidFill>
                  <a:srgbClr val="002060"/>
                </a:solidFill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И. А. Яворская «Дети и дорога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 и др.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525" y="1989257"/>
            <a:ext cx="4896543" cy="3672409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312368" cy="2376264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312368" cy="235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1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295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944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10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985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Повестка педсовета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1.Информация о выполнении решений предыдущего педсовета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2.«Формирование основ безопасности жизнедеятельности у детей дошкольного возраста»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Итоги смотра-конкурса «Лучший уголок по безопасности»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 «Работа в группе по формированию ОБЖ у воспитанников» (из опыта работы)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 «Минутки здоровья»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6.Итоги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тематического контроля (аналитическая справка) «Педагогические условия для формирования основ безопасности жизнедеятельности у детей дошкольного возраста»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7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Деловая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игра «Безопасность ребенка в опасных и чрезвычайных ситуациях»	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8. Решение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педсовета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8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461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139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Смотр-конкурс «Лучший уголок безопасности»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662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Деловая </a:t>
            </a: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игра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«Безопасность 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ребенка в опасных и чрезвычайных ситуациях»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Ситуация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Назовите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правила поведения при обнаружении 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запаха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газа в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квартире.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Не включать свет и электроприборы, не зажигать спички, открыть окна и форточки, звонить в газовую службу от соседей по телефону –104- , оповестить других соседей о случившемся.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719" cy="4874388"/>
          </a:xfrm>
        </p:spPr>
      </p:pic>
    </p:spTree>
    <p:extLst>
      <p:ext uri="{BB962C8B-B14F-4D97-AF65-F5344CB8AC3E}">
        <p14:creationId xmlns:p14="http://schemas.microsoft.com/office/powerpoint/2010/main" val="107423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Ситуация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Назовите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правила поведения при пожаре в  квартире.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6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открывать окна, не тушить водой загоревшиеся электроприборы, дышать через мокрую ткань, к выходу двигаться, пригнувшись, покиньте помещение, закройте за собой дверь, вызовите пожарную охрану по телефону: 112, 02, сообщите о пожаре соседям.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128792" cy="4874877"/>
          </a:xfrm>
        </p:spPr>
      </p:pic>
    </p:spTree>
    <p:extLst>
      <p:ext uri="{BB962C8B-B14F-4D97-AF65-F5344CB8AC3E}">
        <p14:creationId xmlns:p14="http://schemas.microsoft.com/office/powerpoint/2010/main" val="18913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Ситуация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Ребенок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потерялся. Что он будет делать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18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8912" cy="5328592"/>
          </a:xfrm>
        </p:spPr>
      </p:pic>
    </p:spTree>
    <p:extLst>
      <p:ext uri="{BB962C8B-B14F-4D97-AF65-F5344CB8AC3E}">
        <p14:creationId xmlns:p14="http://schemas.microsoft.com/office/powerpoint/2010/main" val="36275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ea typeface="Calibri"/>
                <a:cs typeface="Times New Roman"/>
              </a:rPr>
              <a:t/>
            </a:r>
            <a:br>
              <a:rPr lang="ru-RU" sz="3600" dirty="0" smtClean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Главная цель по воспитанию безопасного поведения у детей 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формирование 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них основных понятий об опасностях, выработке умений прогнозировать их последствия, правильно оценивать свои возможности и принимать обоснованные решения безопасного поведения в различных ситуациях.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47" y="3573016"/>
            <a:ext cx="446449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6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Ситуация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Назовите правила поведения при контакте с домашней и бродячей собакой.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гладьте незнакомых животных;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никогда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пристально не смотрите собаке в глаза; не убегайте от собаки, не поворачивайтесь к ней спиной; чтобы отогнать бродячую собаку, бывает достаточно поднять с земли камень или палку, а вот с домашними животными, часто хорошо дрессированными, лучше не размахивать руками, а громко и четко отдать команду: «Фу!» или «Нельзя!».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20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60" y="1988840"/>
            <a:ext cx="63531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0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Задание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«Сказка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ложь, да в ней намек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Какую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ошибку совершила бабушка Красной Шапочки? </a:t>
            </a:r>
            <a:endParaRPr lang="ru-RU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Какая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сказка учит детей тому, что нельзя впускать в дом незнакомых? </a:t>
            </a:r>
            <a:endParaRPr lang="ru-RU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Какое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правило нарушил Кай из сказки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«Снежная королева»? 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Какого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правила безопасности не знала царевна из сказки А. С. Пушкина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«Сказка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о мёртвой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царевне»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Какое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произведение учит детей слушаться старших, не уходить из дома?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Игра «Эти правила важны»</a:t>
            </a:r>
            <a:r>
              <a:rPr lang="ru-RU" sz="24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открывай чужому дверь,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Любым словам его не верь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Bef>
                <a:spcPts val="345"/>
              </a:spcBef>
              <a:spcAft>
                <a:spcPts val="345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Если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дядя незнакомый,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Хочет прокатить,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Или дать тебе конфет,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Ты ответить должен: «Нет»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2924944"/>
            <a:ext cx="2592288" cy="256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2784102" cy="27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Игра «Эти правила важны»</a:t>
            </a:r>
            <a:r>
              <a:rPr lang="ru-RU" sz="24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Если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тётя подошла,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Тебя за руку взяла,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Говорит: «Пойдём в кино», -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 ходи с ней всё равно.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buNone/>
            </a:pPr>
            <a:r>
              <a:rPr lang="ru-RU" sz="13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300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Нельзя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доверчивым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быть,</a:t>
            </a:r>
            <a:endParaRPr lang="ru-RU" sz="24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Незнакомым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секреты говорить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Они обманут ребёнка легко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деньги его унесут далеко.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 algn="just">
              <a:buNone/>
            </a:pP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2041"/>
            <a:ext cx="3024337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0480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8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  <a:ea typeface="Amiri" pitchFamily="2" charset="-78"/>
                <a:cs typeface="Times New Roman" pitchFamily="18" charset="0"/>
              </a:rPr>
              <a:t>Безопасность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ea typeface="Amiri" pitchFamily="2" charset="-78"/>
                <a:cs typeface="Times New Roman" pitchFamily="18" charset="0"/>
              </a:rPr>
              <a:t> - это не просто сумма усвоенных знаний,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ea typeface="Amiri" pitchFamily="2" charset="-78"/>
                <a:cs typeface="Times New Roman" pitchFamily="18" charset="0"/>
              </a:rPr>
              <a:t>а </a:t>
            </a:r>
            <a:r>
              <a:rPr lang="ru-RU" sz="4800" b="1" i="1" dirty="0">
                <a:solidFill>
                  <a:srgbClr val="002060"/>
                </a:solidFill>
                <a:latin typeface="Times New Roman" pitchFamily="18" charset="0"/>
                <a:ea typeface="Amiri" pitchFamily="2" charset="-78"/>
                <a:cs typeface="Times New Roman" pitchFamily="18" charset="0"/>
              </a:rPr>
              <a:t>умение правильно вести себя в различных ситуациях.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5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Формирование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основ безопасности жизнедеятельности определено в образовательной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области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«Социально-коммуникативное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развитие» и «Физическое развитие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программы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</a:rPr>
              <a:t>«От рождения до школы» под редакцией Н. Е. </a:t>
            </a:r>
            <a:r>
              <a:rPr lang="ru-RU" sz="2800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Вераксы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just">
              <a:spcAft>
                <a:spcPts val="750"/>
              </a:spcAft>
              <a:buNone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indent="0" algn="just">
              <a:spcAft>
                <a:spcPts val="75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812">
            <a:off x="2024572" y="3393600"/>
            <a:ext cx="2152458" cy="314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Пользователь\Desktop\ot_rojdeniua_do_shkoli_new_o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577">
            <a:off x="4802279" y="3317138"/>
            <a:ext cx="2147535" cy="32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основ безопасности жизнедеятельности включают следующие разделы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5112567"/>
          </a:xfrm>
        </p:spPr>
        <p:txBody>
          <a:bodyPr/>
          <a:lstStyle/>
          <a:p>
            <a:pPr marL="0" lvl="0" indent="0" algn="ctr">
              <a:spcAft>
                <a:spcPts val="750"/>
              </a:spcAft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Безопасное </a:t>
            </a:r>
            <a: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поведение в природе </a:t>
            </a:r>
            <a:endParaRPr lang="ru-RU" sz="22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endParaRPr lang="ru-RU" sz="3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endParaRPr lang="ru-RU" sz="30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endParaRPr lang="ru-RU" sz="24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Безопасность </a:t>
            </a:r>
            <a: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 дорогах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5156597"/>
          </a:xfrm>
        </p:spPr>
        <p:txBody>
          <a:bodyPr/>
          <a:lstStyle/>
          <a:p>
            <a:pPr marL="0" lvl="0" indent="0" algn="ctr">
              <a:spcAft>
                <a:spcPts val="750"/>
              </a:spcAft>
              <a:buNone/>
            </a:pPr>
            <a:endParaRPr lang="ru-RU" sz="22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endParaRPr lang="ru-RU" sz="2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Безопасность </a:t>
            </a:r>
            <a: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собственной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жизнедеятельности</a:t>
            </a:r>
          </a:p>
          <a:p>
            <a:pPr marL="0" lvl="0" indent="0" algn="ctr">
              <a:spcAft>
                <a:spcPts val="750"/>
              </a:spcAft>
              <a:buNone/>
            </a:pPr>
            <a:endParaRPr lang="ru-RU" sz="2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Aft>
                <a:spcPts val="750"/>
              </a:spcAft>
              <a:buNone/>
            </a:pPr>
            <a:endParaRPr lang="ru-RU" sz="22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/>
            <a:endParaRPr lang="ru-RU" sz="2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" y="2178116"/>
            <a:ext cx="3397001" cy="195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1" y="4653136"/>
            <a:ext cx="33893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86" y="3375645"/>
            <a:ext cx="3384376" cy="25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3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Безопасное поведение в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природе</a:t>
            </a:r>
            <a:endParaRPr lang="ru-RU" sz="24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75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 </a:t>
            </a:r>
            <a:r>
              <a:rPr lang="ru-RU" sz="1800" b="1" dirty="0">
                <a:solidFill>
                  <a:srgbClr val="002060"/>
                </a:solidFill>
                <a:latin typeface="Times New Roman"/>
                <a:ea typeface="Times New Roman"/>
              </a:rPr>
              <a:t>младшей группе: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 Формировать представления о простейших взаимосвязях в живой и неживой природе. Знакомить с правилами поведения в природе (не рвать без надобности растения, не ломать ветки деревьев, не трогать животных и др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.).</a:t>
            </a:r>
            <a:endParaRPr lang="ru-RU" sz="18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just">
              <a:spcAft>
                <a:spcPts val="75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Times New Roman"/>
              </a:rPr>
              <a:t>В средней группе: 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Продолжать знакомить с многообразием животного и растительного мира, явлениями неживой природы. Формировать понятие «съедобное», «несъедобное», «лекарственные растения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».</a:t>
            </a:r>
            <a:endParaRPr lang="ru-RU" sz="18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just">
              <a:spcAft>
                <a:spcPts val="75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Times New Roman"/>
              </a:rPr>
              <a:t>В старшей группе: 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Формировать основы экологической культуры, и безопасного поведения в природе, что все в природе взаимосвязано, человек не должен нарушать эту взаимосвязь. Знакомить с явлениями неживой природы (гроза, гром, молния, радуга, ураган). Знакомить детей с правилами поведения в этих условиях. Правилами оказания первой помощи при ушибах, укусах насекомых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18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just">
              <a:spcAft>
                <a:spcPts val="75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ea typeface="Times New Roman"/>
              </a:rPr>
              <a:t>В подготовительной группе: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 Знакомить с Красной книгой,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отдельными представителями животного и растительного мира занесёнными в неё.</a:t>
            </a:r>
          </a:p>
          <a:p>
            <a:pPr marL="0" lvl="0" indent="0" algn="ctr">
              <a:spcAft>
                <a:spcPts val="750"/>
              </a:spcAft>
              <a:buNone/>
            </a:pPr>
            <a:endParaRPr lang="ru-RU" sz="59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8" y="172458"/>
            <a:ext cx="1422630" cy="113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29" y="4839805"/>
            <a:ext cx="3744416" cy="199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750"/>
              </a:spcAft>
            </a:pPr>
            <a: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Безопасность на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дорогах</a:t>
            </a:r>
            <a:br>
              <a:rPr lang="ru-RU" sz="22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2200" b="1" i="1" dirty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68863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Во второй младшей группе: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 Расширять ориентировку в окружающем пространстве, знакомить детей с правилами дорожного движения. Учить различать проезжую часть дороги, тротуар, понимать значения сигналов светофора. Формировать первичные представления о безопасном поведении на дорогах — переходить улицу в положенном месте; не переходить дорогу одному, крепко держаться за руку взрослого; не перебегать дорогу, не играть на проезжей части; быть внимательным пешеходом.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В средней группе: 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Уточнить знания детей о работе полицейского. Знакомить с различными видами городского транспорта, особенностями их внешнего вида и назначения: «Скорая помощь», «Пожарная», «МЧС», «Полиция», трамвай, троллейбус и др. Знакомить со знаками дорожного движения: «Пешеходный переход», «Остановка общественного транспорта» и др. Знакомить с работой водителя.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В старшей группе: 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Знакомить с названиями ближайших к детскому саду улиц и улиц, на которых живут дети. Продолжать знакомить с ПДД. Правилами передвижения пешеходов и велосипедистов. Знакомить с дорожными знаками: «Пункт первой медицинской помощи», «Пункт питания», «Место стоянки», «Въезд запрещён», «Дорожные работы», «Велосипедная дорожка» и др. Наземный, воздушный, водный, специальный транспорт — разнообразие, назначение, использование. Знакомить с понятиями «площадь», «бульвар», «проспект».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В подготовительной группе: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</a:rPr>
              <a:t> Систематизировать знания детей об устройстве улицы, о дорожном движении. Продолжать знакомить с дорожными знаками- предупреждающими, запрещающими, информационно-указательными. Соблюдать ПДД. Расширять представления детей о работе ГИБДД. Развивать ориентировку в пределах ближайшей к детскому саду местности. Формировать умение находить безопасный путь из дома в детский сад. Мотивировать и планировать свои действия, отстаивать правильность своих решений.</a:t>
            </a:r>
          </a:p>
          <a:p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054964"/>
            <a:ext cx="2160240" cy="80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045789"/>
            <a:ext cx="2232248" cy="83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80240"/>
            <a:ext cx="266065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9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Безопасность собственной жизнедеятельности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/>
                <a:ea typeface="Times New Roman"/>
              </a:rPr>
              <a:t>Во второй младшей группе:</a:t>
            </a:r>
            <a:r>
              <a:rPr lang="ru-RU" sz="3400" dirty="0">
                <a:solidFill>
                  <a:srgbClr val="002060"/>
                </a:solidFill>
                <a:latin typeface="Times New Roman"/>
                <a:ea typeface="Times New Roman"/>
              </a:rPr>
              <a:t> Знакомить с источниками опасности дома: горячая плита, утюг, розетка и др. Формировать навыки безопасного поведения в помещении: осторожно спускаться и подниматься по лестнице, держась за перила; открывать и закрывать двери, держась за дверную ручку; не хлопать дверьми и др. Соблюдать правила в играх с мелкими предметами: не засовывать предметы в ухо, нос; не брать их в рот. Развивать навыки безопасного поведения в играх с песком, водой, снегом. Обращаться за помощью к взрослым.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/>
                <a:ea typeface="Times New Roman"/>
              </a:rPr>
              <a:t>В средней группе: </a:t>
            </a:r>
            <a:r>
              <a:rPr lang="ru-RU" sz="3400" dirty="0">
                <a:solidFill>
                  <a:srgbClr val="002060"/>
                </a:solidFill>
                <a:latin typeface="Times New Roman"/>
                <a:ea typeface="Times New Roman"/>
              </a:rPr>
              <a:t>Знакомить с назначением, работой и правилами пользования бытовыми электроприборами (пылесос, чайник, электрический утюг). Закреплять умение пользоваться столовыми приборами (вилка, нож, ножницы). Знакомить с правилами поведения при встрече с незнакомыми людьми; животными. Рассказывать о причинах возникновения пожара, работе пожарных, правилах поведения при пожаре. Знать свой адрес.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/>
                <a:ea typeface="Times New Roman"/>
              </a:rPr>
              <a:t>В старшей группе: </a:t>
            </a:r>
            <a:r>
              <a:rPr lang="ru-RU" sz="3400" dirty="0">
                <a:solidFill>
                  <a:srgbClr val="002060"/>
                </a:solidFill>
                <a:latin typeface="Times New Roman"/>
                <a:ea typeface="Times New Roman"/>
              </a:rPr>
              <a:t>Закреплять основы безопасной жизнедеятельности человека. Расширять знания об источниках опасности в быту. Знакомить с работой службы спасения – МЧС, назначении номеров -01, - 02, - 03, 112. Называть свое имя, фамилию, возраст, домашний адрес, телефон.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/>
                <a:ea typeface="Times New Roman"/>
              </a:rPr>
              <a:t>В подготовительной группе: </a:t>
            </a:r>
            <a:r>
              <a:rPr lang="ru-RU" sz="3400" dirty="0">
                <a:solidFill>
                  <a:srgbClr val="002060"/>
                </a:solidFill>
                <a:latin typeface="Times New Roman"/>
                <a:ea typeface="Times New Roman"/>
              </a:rPr>
              <a:t>Учить детей оценивать свои возможности, по преодолению опасности. Формировать у детей навыки поведения в ситуациях «Один дома», «Потерялся», «Заблудился». Умение обращаться за помощью к взрослым.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29200"/>
            <a:ext cx="172819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29208"/>
            <a:ext cx="1800200" cy="12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8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1098</Words>
  <Application>Microsoft Office PowerPoint</Application>
  <PresentationFormat>Экран (4:3)</PresentationFormat>
  <Paragraphs>135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Педсовет на тему:  «Формирование основ здорового образа жизни и безопасности жизнедеятельности детей дошкольного возраста» </vt:lpstr>
      <vt:lpstr>Повестка педсовета</vt:lpstr>
      <vt:lpstr> </vt:lpstr>
      <vt:lpstr>Презентация PowerPoint</vt:lpstr>
      <vt:lpstr>Презентация PowerPoint</vt:lpstr>
      <vt:lpstr>Формирование основ безопасности жизнедеятельности включают следующие разделы</vt:lpstr>
      <vt:lpstr>Безопасное поведение в природе</vt:lpstr>
      <vt:lpstr>Безопасность на дорогах  </vt:lpstr>
      <vt:lpstr>Безопасность собственной жизнедеятельности</vt:lpstr>
      <vt:lpstr>Принципы организации работы</vt:lpstr>
      <vt:lpstr>Формы организации воспитательного процесса с детьми </vt:lpstr>
      <vt:lpstr>Условия для ознакомления детей с основами безопасности</vt:lpstr>
      <vt:lpstr>Предметно – развивающая среда  </vt:lpstr>
      <vt:lpstr>Презентация PowerPoint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Смотр-конкурс «Лучший уголок безопасности»</vt:lpstr>
      <vt:lpstr>Презентация PowerPoint</vt:lpstr>
      <vt:lpstr>  </vt:lpstr>
      <vt:lpstr>Не включать свет и электроприборы, не зажигать спички, открыть окна и форточки, звонить в газовую службу от соседей по телефону –104- , оповестить других соседей о случившемся.</vt:lpstr>
      <vt:lpstr>Презентация PowerPoint</vt:lpstr>
      <vt:lpstr>  Не открывать окна, не тушить водой загоревшиеся электроприборы, дышать через мокрую ткань, к выходу двигаться, пригнувшись, покиньте помещение, закройте за собой дверь, вызовите пожарную охрану по телефону: 112, 02, сообщите о пожаре соседям. </vt:lpstr>
      <vt:lpstr>Презентация PowerPoint</vt:lpstr>
      <vt:lpstr>Презентация PowerPoint</vt:lpstr>
      <vt:lpstr>Презентация PowerPoint</vt:lpstr>
      <vt:lpstr> Не гладьте незнакомых животных; никогда пристально не смотрите собаке в глаза; не убегайте от собаки, не поворачивайтесь к ней спиной; чтобы отогнать бродячую собаку, бывает достаточно поднять с земли камень или палку, а вот с домашними животными, часто хорошо дрессированными, лучше не размахивать руками, а громко и четко отдать команду: «Фу!» или «Нельзя!».   </vt:lpstr>
      <vt:lpstr>Задание «Сказка ложь, да в ней намек» </vt:lpstr>
      <vt:lpstr>Игра «Эти правила важны» </vt:lpstr>
      <vt:lpstr>Игра «Эти правила важны»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на тему:  «Формирование основ здорового образа жизни и безопасности жизнедеятельности детей дошкольного возраста»</dc:title>
  <dc:creator>Пользователь</dc:creator>
  <cp:lastModifiedBy>Пользователь</cp:lastModifiedBy>
  <cp:revision>41</cp:revision>
  <dcterms:created xsi:type="dcterms:W3CDTF">2022-11-07T12:51:29Z</dcterms:created>
  <dcterms:modified xsi:type="dcterms:W3CDTF">2022-11-30T08:45:32Z</dcterms:modified>
</cp:coreProperties>
</file>